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0"/>
  </p:notesMasterIdLst>
  <p:sldIdLst>
    <p:sldId id="256" r:id="rId2"/>
    <p:sldId id="271" r:id="rId3"/>
    <p:sldId id="269" r:id="rId4"/>
    <p:sldId id="270" r:id="rId5"/>
    <p:sldId id="277" r:id="rId6"/>
    <p:sldId id="257" r:id="rId7"/>
    <p:sldId id="272" r:id="rId8"/>
    <p:sldId id="273" r:id="rId9"/>
    <p:sldId id="259" r:id="rId10"/>
    <p:sldId id="260" r:id="rId11"/>
    <p:sldId id="276" r:id="rId12"/>
    <p:sldId id="261" r:id="rId13"/>
    <p:sldId id="265" r:id="rId14"/>
    <p:sldId id="266" r:id="rId15"/>
    <p:sldId id="267" r:id="rId16"/>
    <p:sldId id="275" r:id="rId17"/>
    <p:sldId id="262" r:id="rId18"/>
    <p:sldId id="278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0D09A6-BDD9-4DEE-8ADC-B657D3351C29}" type="datetime1">
              <a:rPr lang="en-US"/>
              <a:pPr/>
              <a:t>9/26/2011</a:t>
            </a:fld>
            <a:endParaRPr lang="en-US" dirty="0"/>
          </a:p>
        </p:txBody>
      </p:sp>
      <p:sp>
        <p:nvSpPr>
          <p:cNvPr id="18436" name="Placeholder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4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84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D569AB-33AD-4449-A517-88F77276009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683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Done 1 minute after birth and 5 minutes after birth</a:t>
            </a:r>
          </a:p>
          <a:p>
            <a:endParaRPr lang="en-US" dirty="0"/>
          </a:p>
          <a:p>
            <a:r>
              <a:rPr lang="en-US" dirty="0"/>
              <a:t>Anything lower than a 6 could mean the baby needs special medical attention</a:t>
            </a:r>
          </a:p>
          <a:p>
            <a:endParaRPr lang="en-US" dirty="0"/>
          </a:p>
          <a:p>
            <a:r>
              <a:rPr lang="en-US" dirty="0"/>
              <a:t>The baby is weighed, measured, and cleaned up</a:t>
            </a:r>
          </a:p>
          <a:p>
            <a:endParaRPr lang="en-US" dirty="0"/>
          </a:p>
          <a:p>
            <a:r>
              <a:rPr lang="en-US" dirty="0"/>
              <a:t>Baby is identified by foot print for public records and name bands are placed on wrists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Antispetic</a:t>
            </a:r>
            <a:r>
              <a:rPr lang="en-US"/>
              <a:t> is put in baby’s eyes within 60 minutes after birth to prevent infection</a:t>
            </a:r>
          </a:p>
          <a:p>
            <a:endParaRPr lang="en-US"/>
          </a:p>
          <a:p>
            <a:r>
              <a:rPr lang="en-US"/>
              <a:t>Vitamin K prevents blood clot- baby’s are low in vitamin K, therefore given a shot</a:t>
            </a:r>
          </a:p>
          <a:p>
            <a:endParaRPr lang="en-US"/>
          </a:p>
          <a:p>
            <a:r>
              <a:rPr lang="en-US"/>
              <a:t>Blood sample tests for any conditions such as PKU and sickle cell anemia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delay cutting the umbilical cord, cleaning the infant, and giving the </a:t>
            </a:r>
            <a:r>
              <a:rPr lang="en-US" dirty="0" smtClean="0"/>
              <a:t>eye drops </a:t>
            </a:r>
            <a:r>
              <a:rPr lang="en-US" dirty="0"/>
              <a:t>to allow the parents and child to begin bonding right away</a:t>
            </a:r>
          </a:p>
          <a:p>
            <a:endParaRPr lang="en-US" dirty="0"/>
          </a:p>
          <a:p>
            <a:r>
              <a:rPr lang="en-US" dirty="0"/>
              <a:t>Mother may begin nursing right away if they are going to breast-feed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inv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990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00400"/>
            <a:ext cx="7772400" cy="1219200"/>
          </a:xfrm>
          <a:effectLst>
            <a:outerShdw blurRad="50800" dist="25399" dir="2700000" algn="ctr" rotWithShape="0">
              <a:schemeClr val="bg2">
                <a:alpha val="75000"/>
              </a:schemeClr>
            </a:outerShdw>
          </a:effectLst>
        </p:spPr>
        <p:txBody>
          <a:bodyPr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2CEE035A-A5B3-4CAE-949F-BC13501BFD98}" type="datetimeFigureOut">
              <a:rPr lang="en-US"/>
              <a:pPr/>
              <a:t>9/26/2011</a:t>
            </a:fld>
            <a:endParaRPr lang="en-US" dirty="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2F7E05-F432-4D5A-9FE3-44443729835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6BCA74-3243-4949-9D42-8F74E24971F8}" type="datetimeFigureOut">
              <a:rPr lang="en-US"/>
              <a:pPr/>
              <a:t>9/26/2011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C6EB6-1FA0-4BDE-9855-5B87DFFE5CE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DFBD14-D309-44B5-8DFF-9FD665ACBD55}" type="datetimeFigureOut">
              <a:rPr lang="en-US"/>
              <a:pPr/>
              <a:t>9/26/2011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6B21B-CEEC-4A58-920B-7610BBEC94A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49ADAD-5EA3-4ABA-8839-A2FECE064F78}" type="datetimeFigureOut">
              <a:rPr lang="en-US"/>
              <a:pPr/>
              <a:t>9/26/2011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4B267-C2F7-46D1-A291-54C5A682626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291578-4A50-4AD6-8AF8-EB08623697E9}" type="datetimeFigureOut">
              <a:rPr lang="en-US"/>
              <a:pPr/>
              <a:t>9/26/2011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5F1BC-4A3B-451D-AB39-8D36BA730F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FD1143-EDB7-4226-9739-D80F0F779C8F}" type="datetimeFigureOut">
              <a:rPr lang="en-US"/>
              <a:pPr/>
              <a:t>9/26/2011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1DAF1-30DE-4979-95FB-6C38441D60A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715114-8025-443F-ACE6-8A4BC0A3718E}" type="datetimeFigureOut">
              <a:rPr lang="en-US"/>
              <a:pPr/>
              <a:t>9/26/2011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7171D-E30C-403F-95FF-96634938364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AFCE8A-7E9C-41CE-85E3-1B2DCEB4ABEA}" type="datetimeFigureOut">
              <a:rPr lang="en-US"/>
              <a:pPr/>
              <a:t>9/26/2011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965BA-F096-486E-9B00-6DEA33ACAEF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5D166B-CC76-4627-9EFB-C60EB6D1EF0D}" type="datetimeFigureOut">
              <a:rPr lang="en-US"/>
              <a:pPr/>
              <a:t>9/26/2011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ADBED-8486-4873-9F80-03ACB6C8EF6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2557FE-BDAE-466A-9148-B9DDAC529A52}" type="datetimeFigureOut">
              <a:rPr lang="en-US"/>
              <a:pPr/>
              <a:t>9/26/2011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D5C3-737E-410D-B921-FB8D0FAD061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37DE26-46B0-4146-A2A0-ECFDAAE68D59}" type="datetimeFigureOut">
              <a:rPr lang="en-US"/>
              <a:pPr/>
              <a:t>9/26/2011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BFB91-5365-45AC-9B8F-99D6C989A78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5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5720" dist="25399" dir="2700000" algn="ctr" rotWithShape="0">
              <a:srgbClr val="000000">
                <a:alpha val="75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D60AABC6-1525-4B62-A387-92A443D020CB}" type="datetimeFigureOut">
              <a:rPr lang="en-US"/>
              <a:pPr/>
              <a:t>9/26/2011</a:t>
            </a:fld>
            <a:endParaRPr lang="en-US" dirty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 dirty="0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4ECF52CD-985C-4F9E-925F-D42C133CBA7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charset="2"/>
        <a:buChar char="l"/>
        <a:defRPr sz="3200" b="1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charset="2"/>
        <a:buChar char="n"/>
        <a:defRPr sz="2800" b="1" i="1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charset="2"/>
        <a:buChar char="l"/>
        <a:defRPr sz="2400" b="1" i="1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charset="2"/>
        <a:buChar char="n"/>
        <a:defRPr sz="2000" b="1" i="1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charset="2"/>
        <a:buChar char="l"/>
        <a:defRPr sz="2000" b="1" i="1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charset="2"/>
        <a:buChar char="l"/>
        <a:defRPr sz="2000" b="1" i="1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charset="2"/>
        <a:buChar char="l"/>
        <a:defRPr sz="2000" b="1" i="1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charset="2"/>
        <a:buChar char="l"/>
        <a:defRPr sz="2000" b="1" i="1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charset="2"/>
        <a:buChar char="l"/>
        <a:defRPr sz="2000" b="1" 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22030" y="1371600"/>
            <a:ext cx="8229600" cy="1828800"/>
          </a:xfrm>
          <a:noFill/>
          <a:ln/>
          <a:effectLst/>
        </p:spPr>
        <p:txBody>
          <a:bodyPr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4800" b="1" kern="1200" cap="all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The Postnatal Period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4294967295"/>
          </p:nvPr>
        </p:nvSpPr>
        <p:spPr>
          <a:xfrm>
            <a:off x="1549400" y="3397250"/>
            <a:ext cx="6045200" cy="1589088"/>
          </a:xfrm>
        </p:spPr>
        <p:txBody>
          <a:bodyPr/>
          <a:lstStyle/>
          <a:p>
            <a:pPr marL="0" indent="0" algn="ctr">
              <a:buFont typeface="Wingdings" charset="2"/>
              <a:buNone/>
            </a:pPr>
            <a:r>
              <a:rPr lang="en-US" dirty="0"/>
              <a:t>Caring for a newborn</a:t>
            </a:r>
          </a:p>
        </p:txBody>
      </p:sp>
      <p:pic>
        <p:nvPicPr>
          <p:cNvPr id="5122" name="Picture 2" descr="C:\Users\jpotena\AppData\Local\Microsoft\Windows\Temporary Internet Files\Content.IE5\ZLV6VQFZ\MC9001382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77072"/>
            <a:ext cx="2120215" cy="194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Bonding and Attachment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Importance of Bonding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Forming strong emotional ties between parent and child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Bonding 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</a:t>
            </a:r>
            <a:r>
              <a:rPr lang="en-US" smtClean="0"/>
              <a:t>through “Bonding </a:t>
            </a:r>
            <a:r>
              <a:rPr lang="en-US" dirty="0" smtClean="0"/>
              <a:t>With </a:t>
            </a:r>
            <a:r>
              <a:rPr lang="en-US" smtClean="0"/>
              <a:t>Your Baby” Article</a:t>
            </a:r>
            <a:endParaRPr lang="en-US" dirty="0" smtClean="0"/>
          </a:p>
          <a:p>
            <a:r>
              <a:rPr lang="en-US" dirty="0" smtClean="0"/>
              <a:t>Answer 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Hospital Stay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Mother and baby may go home as soon as 12 hours after birth</a:t>
            </a:r>
          </a:p>
          <a:p>
            <a:r>
              <a:rPr lang="en-US" dirty="0"/>
              <a:t>Average is 2-3 days after birth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with 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Lactation Consultants</a:t>
            </a:r>
          </a:p>
          <a:p>
            <a:pPr lvl="1"/>
            <a:r>
              <a:rPr lang="en-US" dirty="0" smtClean="0"/>
              <a:t>Professional breast-feeding specialists</a:t>
            </a:r>
          </a:p>
          <a:p>
            <a:r>
              <a:rPr lang="en-US" dirty="0" smtClean="0"/>
              <a:t>Nurses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Rooming-In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hospitals offer the option of full or partial rooming-in</a:t>
            </a:r>
          </a:p>
          <a:p>
            <a:pPr lvl="1"/>
            <a:r>
              <a:rPr lang="en-US" dirty="0" smtClean="0"/>
              <a:t>Full rooming-in</a:t>
            </a:r>
          </a:p>
          <a:p>
            <a:pPr lvl="2"/>
            <a:r>
              <a:rPr lang="en-US" dirty="0" smtClean="0"/>
              <a:t>Baby remains with the mother in her room during the entire hospital stay</a:t>
            </a:r>
          </a:p>
          <a:p>
            <a:pPr lvl="1"/>
            <a:r>
              <a:rPr lang="en-US" dirty="0" smtClean="0"/>
              <a:t>Partial rooming-in</a:t>
            </a:r>
          </a:p>
          <a:p>
            <a:pPr lvl="2"/>
            <a:r>
              <a:rPr lang="en-US" dirty="0" smtClean="0"/>
              <a:t>Baby stays in the nursery for part of the time, usually during the night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birth certificate</a:t>
            </a:r>
          </a:p>
          <a:p>
            <a:pPr lvl="1"/>
            <a:r>
              <a:rPr lang="en-US" dirty="0" smtClean="0"/>
              <a:t>Parents fill out a form provided by the hospital or birthing center- temporary</a:t>
            </a:r>
          </a:p>
          <a:p>
            <a:pPr lvl="1"/>
            <a:r>
              <a:rPr lang="en-US" dirty="0" smtClean="0"/>
              <a:t>Several weeks later, the parents receive one copy of the birth certificate, the other is sent to a government office to be filed</a:t>
            </a:r>
          </a:p>
          <a:p>
            <a:r>
              <a:rPr lang="en-US" dirty="0" smtClean="0"/>
              <a:t>Social security number</a:t>
            </a:r>
          </a:p>
          <a:p>
            <a:pPr lvl="1"/>
            <a:r>
              <a:rPr lang="en-US" dirty="0" smtClean="0"/>
              <a:t>Forms to fill out</a:t>
            </a:r>
            <a:endParaRPr lang="en-US" dirty="0"/>
          </a:p>
        </p:txBody>
      </p:sp>
      <p:pic>
        <p:nvPicPr>
          <p:cNvPr id="4098" name="Picture 2" descr="http://www.birth-certificate.biz/photo/image/middle_pennsylvania-birth-certificate-YST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0648"/>
            <a:ext cx="2322860" cy="186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Premature Babies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Premature Babies Topic Extension Project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Caring for Premature Babies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Between 5 and 6% of all babies are premature babies</a:t>
            </a:r>
          </a:p>
          <a:p>
            <a:pPr lvl="1"/>
            <a:r>
              <a:rPr lang="en-US" dirty="0"/>
              <a:t>Born before 37 weeks of development and weighing less than 5 pounds, 8 ounces</a:t>
            </a:r>
          </a:p>
          <a:p>
            <a:r>
              <a:rPr lang="en-US" dirty="0"/>
              <a:t>Incubator</a:t>
            </a:r>
          </a:p>
          <a:p>
            <a:pPr lvl="1"/>
            <a:r>
              <a:rPr lang="en-US" dirty="0"/>
              <a:t>Special enclosed crib, supplied with oxygen and controlled temperature/humidity</a:t>
            </a:r>
          </a:p>
          <a:p>
            <a:pPr lvl="2"/>
            <a:r>
              <a:rPr lang="en-US" dirty="0"/>
              <a:t>Special monitors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Defects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Birt</a:t>
            </a:r>
            <a:r>
              <a:rPr lang="en-US" dirty="0" smtClean="0"/>
              <a:t>h Defects </a:t>
            </a:r>
            <a:r>
              <a:rPr lang="en-US" dirty="0" smtClean="0"/>
              <a:t>Topic </a:t>
            </a:r>
            <a:r>
              <a:rPr lang="en-US" dirty="0" smtClean="0"/>
              <a:t>Extension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033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Postnatal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 Natal</a:t>
            </a:r>
            <a:endParaRPr lang="en-US" dirty="0" smtClean="0"/>
          </a:p>
          <a:p>
            <a:pPr lvl="1"/>
            <a:r>
              <a:rPr lang="en-US" dirty="0" smtClean="0"/>
              <a:t>Time after birth</a:t>
            </a:r>
            <a:endParaRPr lang="en-US" dirty="0"/>
          </a:p>
        </p:txBody>
      </p:sp>
      <p:pic>
        <p:nvPicPr>
          <p:cNvPr id="6147" name="Picture 3" descr="C:\Users\jpotena\AppData\Local\Microsoft\Windows\Temporary Internet Files\Content.IE5\TWMKEQHQ\MC90041087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717032"/>
            <a:ext cx="2418105" cy="222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Newborn at Birth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Baby takes first breath</a:t>
            </a:r>
          </a:p>
          <a:p>
            <a:r>
              <a:rPr lang="en-US" dirty="0" smtClean="0"/>
              <a:t>Umbilical cord is clamped, tied, and cut off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Newborn at Birth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Head= lopsided or pointed</a:t>
            </a:r>
          </a:p>
          <a:p>
            <a:pPr lvl="1"/>
            <a:r>
              <a:rPr lang="en-US" dirty="0" smtClean="0"/>
              <a:t>Fontanels</a:t>
            </a:r>
          </a:p>
          <a:p>
            <a:r>
              <a:rPr lang="en-US" dirty="0" smtClean="0"/>
              <a:t>Face= swollen or puffy, flat nose, and a receding chin</a:t>
            </a:r>
          </a:p>
          <a:p>
            <a:r>
              <a:rPr lang="en-US" dirty="0" smtClean="0"/>
              <a:t>Eyes= dark grayish blue</a:t>
            </a:r>
          </a:p>
          <a:p>
            <a:pPr lvl="1"/>
            <a:r>
              <a:rPr lang="en-US" dirty="0" smtClean="0"/>
              <a:t>Permanent eye color appears within several months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etal head mo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3810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www.nationwidechildrens.org/Document/Get/707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24944"/>
            <a:ext cx="3810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593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noFill/>
          <a:ln/>
          <a:effectLst/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Examining the Newborn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714348" y="1357298"/>
            <a:ext cx="7772400" cy="4267200"/>
          </a:xfrm>
        </p:spPr>
        <p:txBody>
          <a:bodyPr/>
          <a:lstStyle/>
          <a:p>
            <a:r>
              <a:rPr lang="en-US" dirty="0"/>
              <a:t>Apgar scale</a:t>
            </a:r>
            <a:endParaRPr lang="en-US" sz="3600" dirty="0"/>
          </a:p>
          <a:p>
            <a:pPr lvl="1"/>
            <a:r>
              <a:rPr lang="en-US" dirty="0"/>
              <a:t>Rating of 0-2 on 5 areas:</a:t>
            </a:r>
          </a:p>
          <a:p>
            <a:pPr lvl="4"/>
            <a:r>
              <a:rPr lang="en-US" dirty="0"/>
              <a:t>Heart Rate</a:t>
            </a:r>
          </a:p>
          <a:p>
            <a:pPr lvl="4"/>
            <a:r>
              <a:rPr lang="en-US" dirty="0"/>
              <a:t>Breathing</a:t>
            </a:r>
          </a:p>
          <a:p>
            <a:pPr lvl="4"/>
            <a:r>
              <a:rPr lang="en-US" dirty="0"/>
              <a:t>Muscle Tone</a:t>
            </a:r>
          </a:p>
          <a:p>
            <a:pPr lvl="4"/>
            <a:r>
              <a:rPr lang="en-US" dirty="0"/>
              <a:t>Reflex to Stimulation</a:t>
            </a:r>
          </a:p>
          <a:p>
            <a:pPr lvl="4"/>
            <a:r>
              <a:rPr lang="en-US" dirty="0"/>
              <a:t>Skin Color</a:t>
            </a:r>
          </a:p>
          <a:p>
            <a:pPr lvl="1"/>
            <a:r>
              <a:rPr lang="en-US" dirty="0"/>
              <a:t>Total score of 6-10 is considered normal</a:t>
            </a:r>
          </a:p>
          <a:p>
            <a:pPr lvl="2">
              <a:buFont typeface="Wingdings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Apgar</a:t>
            </a:r>
            <a:r>
              <a:rPr lang="en-US" dirty="0" smtClean="0"/>
              <a:t> Scale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8" y="1556792"/>
          <a:ext cx="7488832" cy="46634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72208"/>
                <a:gridCol w="1800200"/>
                <a:gridCol w="1944216"/>
                <a:gridCol w="1872208"/>
              </a:tblGrid>
              <a:tr h="203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203600">
                <a:tc>
                  <a:txBody>
                    <a:bodyPr/>
                    <a:lstStyle/>
                    <a:p>
                      <a:r>
                        <a:rPr lang="en-US" dirty="0" smtClean="0"/>
                        <a:t>Heart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 100</a:t>
                      </a:r>
                      <a:endParaRPr lang="en-US" dirty="0"/>
                    </a:p>
                  </a:txBody>
                  <a:tcPr/>
                </a:tc>
              </a:tr>
              <a:tr h="351419">
                <a:tc>
                  <a:txBody>
                    <a:bodyPr/>
                    <a:lstStyle/>
                    <a:p>
                      <a:r>
                        <a:rPr lang="en-US" dirty="0" smtClean="0"/>
                        <a:t>Breathing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Slow, irregular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Good, crying</a:t>
                      </a:r>
                      <a:endParaRPr lang="en-US" dirty="0"/>
                    </a:p>
                  </a:txBody>
                  <a:tcPr/>
                </a:tc>
              </a:tr>
              <a:tr h="502028">
                <a:tc>
                  <a:txBody>
                    <a:bodyPr/>
                    <a:lstStyle/>
                    <a:p>
                      <a:r>
                        <a:rPr lang="en-US" dirty="0" smtClean="0"/>
                        <a:t>Muscle 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 movement of extremities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</a:t>
                      </a:r>
                      <a:r>
                        <a:rPr lang="en-US" baseline="0" dirty="0" smtClean="0"/>
                        <a:t> motion</a:t>
                      </a:r>
                      <a:endParaRPr lang="en-US" dirty="0"/>
                    </a:p>
                  </a:txBody>
                  <a:tcPr/>
                </a:tc>
              </a:tr>
              <a:tr h="351419"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Responsiveness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response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Grimace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Cough</a:t>
                      </a:r>
                      <a:r>
                        <a:rPr lang="en-US" baseline="0" dirty="0" smtClean="0"/>
                        <a:t> or sneeze</a:t>
                      </a:r>
                      <a:endParaRPr lang="en-US" dirty="0"/>
                    </a:p>
                  </a:txBody>
                  <a:tcPr/>
                </a:tc>
              </a:tr>
              <a:tr h="1556286">
                <a:tc>
                  <a:txBody>
                    <a:bodyPr/>
                    <a:lstStyle/>
                    <a:p>
                      <a:r>
                        <a:rPr lang="en-US" dirty="0" smtClean="0"/>
                        <a:t>Color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Light-skinned</a:t>
                      </a:r>
                      <a:r>
                        <a:rPr lang="en-US" i="1" baseline="0" dirty="0" smtClean="0"/>
                        <a:t> child: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baseline="0" dirty="0" smtClean="0"/>
                        <a:t>Blue or pale</a:t>
                      </a:r>
                    </a:p>
                    <a:p>
                      <a:r>
                        <a:rPr lang="en-US" i="1" baseline="0" dirty="0" smtClean="0"/>
                        <a:t>Dark-skinned child: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baseline="0" dirty="0" smtClean="0"/>
                        <a:t>Grayish or pale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Light-skinned</a:t>
                      </a:r>
                      <a:r>
                        <a:rPr lang="en-US" i="1" baseline="0" dirty="0" smtClean="0"/>
                        <a:t> child: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i="1" baseline="0" dirty="0" smtClean="0"/>
                        <a:t> </a:t>
                      </a:r>
                      <a:r>
                        <a:rPr lang="en-US" baseline="0" dirty="0" smtClean="0"/>
                        <a:t>Body pink, limbs blue</a:t>
                      </a:r>
                    </a:p>
                    <a:p>
                      <a:r>
                        <a:rPr lang="en-US" i="1" baseline="0" dirty="0" smtClean="0"/>
                        <a:t>Dark-skinned child: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baseline="0" dirty="0" smtClean="0"/>
                        <a:t>Strong body color, grayish limbs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Light-skinned child: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dirty="0" smtClean="0"/>
                        <a:t>Completely pink</a:t>
                      </a:r>
                    </a:p>
                    <a:p>
                      <a:r>
                        <a:rPr lang="en-US" i="1" dirty="0" smtClean="0"/>
                        <a:t>Dark</a:t>
                      </a:r>
                      <a:r>
                        <a:rPr lang="en-US" i="1" baseline="0" dirty="0" smtClean="0"/>
                        <a:t>-skinned child: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baseline="0" dirty="0" smtClean="0"/>
                        <a:t>Strong color with pink lips, palms, and soles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Examining the Newborn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Weight &amp; Measurements</a:t>
            </a:r>
          </a:p>
          <a:p>
            <a:r>
              <a:rPr lang="en-US" dirty="0" smtClean="0"/>
              <a:t>Footprints</a:t>
            </a:r>
          </a:p>
          <a:p>
            <a:r>
              <a:rPr lang="en-US" dirty="0" smtClean="0"/>
              <a:t>Name band</a:t>
            </a:r>
          </a:p>
          <a:p>
            <a:endParaRPr lang="en-US" dirty="0"/>
          </a:p>
        </p:txBody>
      </p:sp>
      <p:pic>
        <p:nvPicPr>
          <p:cNvPr id="3074" name="Picture 2" descr="http://www.unique-baby-gear-ideas.com/images/babyfoot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780928"/>
            <a:ext cx="358140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Later Tests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Antiseptic</a:t>
            </a:r>
          </a:p>
          <a:p>
            <a:r>
              <a:rPr lang="en-US" dirty="0"/>
              <a:t>Vitamin K shot</a:t>
            </a:r>
          </a:p>
          <a:p>
            <a:r>
              <a:rPr lang="en-US" dirty="0"/>
              <a:t>Blood Sample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 1">
      <a:dk1>
        <a:srgbClr val="000000"/>
      </a:dk1>
      <a:lt1>
        <a:srgbClr val="FFFFFF"/>
      </a:lt1>
      <a:dk2>
        <a:srgbClr val="4E1192"/>
      </a:dk2>
      <a:lt2>
        <a:srgbClr val="FFD467"/>
      </a:lt2>
      <a:accent1>
        <a:srgbClr val="C88F00"/>
      </a:accent1>
      <a:accent2>
        <a:srgbClr val="FAB300"/>
      </a:accent2>
      <a:accent3>
        <a:srgbClr val="B2AAC7"/>
      </a:accent3>
      <a:accent4>
        <a:srgbClr val="DADADA"/>
      </a:accent4>
      <a:accent5>
        <a:srgbClr val="E0C6AA"/>
      </a:accent5>
      <a:accent6>
        <a:srgbClr val="E3A200"/>
      </a:accent6>
      <a:hlink>
        <a:srgbClr val="D4B158"/>
      </a:hlink>
      <a:folHlink>
        <a:srgbClr val="FFE091"/>
      </a:folHlink>
    </a:clrScheme>
    <a:fontScheme name="Fram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Frame 1">
        <a:dk1>
          <a:srgbClr val="000000"/>
        </a:dk1>
        <a:lt1>
          <a:srgbClr val="FFFFFF"/>
        </a:lt1>
        <a:dk2>
          <a:srgbClr val="4E1192"/>
        </a:dk2>
        <a:lt2>
          <a:srgbClr val="FFD467"/>
        </a:lt2>
        <a:accent1>
          <a:srgbClr val="C88F00"/>
        </a:accent1>
        <a:accent2>
          <a:srgbClr val="FAB300"/>
        </a:accent2>
        <a:accent3>
          <a:srgbClr val="B2AAC7"/>
        </a:accent3>
        <a:accent4>
          <a:srgbClr val="DADADA"/>
        </a:accent4>
        <a:accent5>
          <a:srgbClr val="E0C6AA"/>
        </a:accent5>
        <a:accent6>
          <a:srgbClr val="E3A200"/>
        </a:accent6>
        <a:hlink>
          <a:srgbClr val="D4B158"/>
        </a:hlink>
        <a:folHlink>
          <a:srgbClr val="FFE09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2004:Templates:Presentations:Designs:Frame</Template>
  <TotalTime>194</TotalTime>
  <Words>538</Words>
  <Application>Microsoft Office PowerPoint</Application>
  <PresentationFormat>On-screen Show (4:3)</PresentationFormat>
  <Paragraphs>114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Frame</vt:lpstr>
      <vt:lpstr>The Postnatal Period</vt:lpstr>
      <vt:lpstr>The Postnatal Period</vt:lpstr>
      <vt:lpstr>The Newborn at Birth</vt:lpstr>
      <vt:lpstr>The Newborn at Birth</vt:lpstr>
      <vt:lpstr>PowerPoint Presentation</vt:lpstr>
      <vt:lpstr>Examining the Newborn</vt:lpstr>
      <vt:lpstr>Apgar Scale</vt:lpstr>
      <vt:lpstr>Examining the Newborn</vt:lpstr>
      <vt:lpstr>Later Tests</vt:lpstr>
      <vt:lpstr>Bonding and Attachment</vt:lpstr>
      <vt:lpstr>Bonding Article</vt:lpstr>
      <vt:lpstr>The Hospital Stay</vt:lpstr>
      <vt:lpstr>Help with Feeding</vt:lpstr>
      <vt:lpstr>Rooming-In</vt:lpstr>
      <vt:lpstr>Legal Documents</vt:lpstr>
      <vt:lpstr>Premature Babies</vt:lpstr>
      <vt:lpstr>Caring for Premature Babies</vt:lpstr>
      <vt:lpstr>Birth Defects</vt:lpstr>
    </vt:vector>
  </TitlesOfParts>
  <Company>CBSD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Postnatal Period</dc:title>
  <dc:creator>jpotena</dc:creator>
  <cp:lastModifiedBy>POTENA, JULIE</cp:lastModifiedBy>
  <cp:revision>29</cp:revision>
  <dcterms:created xsi:type="dcterms:W3CDTF">2009-10-12T20:32:31Z</dcterms:created>
  <dcterms:modified xsi:type="dcterms:W3CDTF">2011-09-26T10:56:52Z</dcterms:modified>
</cp:coreProperties>
</file>